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7" r:id="rId6"/>
    <p:sldId id="258" r:id="rId7"/>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initials="T" lastIdx="5" clrIdx="0">
    <p:extLst>
      <p:ext uri="{19B8F6BF-5375-455C-9EA6-DF929625EA0E}">
        <p15:presenceInfo xmlns:p15="http://schemas.microsoft.com/office/powerpoint/2012/main" userId="Thom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30"/>
    <a:srgbClr val="FFD52B"/>
    <a:srgbClr val="002B45"/>
    <a:srgbClr val="FEC200"/>
    <a:srgbClr val="EDC87E"/>
    <a:srgbClr val="FF0000"/>
    <a:srgbClr val="0000FF"/>
    <a:srgbClr val="FF0066"/>
    <a:srgbClr val="FFFF6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764158-4E49-4E70-BAAA-B95A20C6EE51}" v="23" dt="2022-04-20T20:01:56.2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66" d="100"/>
          <a:sy n="166" d="100"/>
        </p:scale>
        <p:origin x="1134" y="-25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a:p>
        </p:txBody>
      </p:sp>
    </p:spTree>
    <p:extLst>
      <p:ext uri="{BB962C8B-B14F-4D97-AF65-F5344CB8AC3E}">
        <p14:creationId xmlns:p14="http://schemas.microsoft.com/office/powerpoint/2010/main" val="1946429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AD47E3-AA0E-483A-84F8-304B7D5C9FFE}" type="slidenum">
              <a:rPr lang="en-US" smtClean="0"/>
              <a:t>2</a:t>
            </a:fld>
            <a:endParaRPr lang="en-US"/>
          </a:p>
        </p:txBody>
      </p:sp>
    </p:spTree>
    <p:extLst>
      <p:ext uri="{BB962C8B-B14F-4D97-AF65-F5344CB8AC3E}">
        <p14:creationId xmlns:p14="http://schemas.microsoft.com/office/powerpoint/2010/main" val="411778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5C78CAC-8069-4229-BD2E-0B23D38792FE}" type="datetime1">
              <a:rPr lang="en-US" smtClean="0"/>
              <a:t>24-Oct-22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6490B6-9C63-4426-8942-2D3B7839C274}" type="datetime1">
              <a:rPr lang="en-US" smtClean="0"/>
              <a:t>24-Oct-22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97CC55-EF13-4451-B511-DE932CDF1BB8}" type="datetime1">
              <a:rPr lang="en-US" smtClean="0"/>
              <a:t>24-Oct-22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7D54D8-AA0C-4E63-8430-683A9ADD0965}" type="datetime1">
              <a:rPr lang="en-US" smtClean="0"/>
              <a:t>24-Oct-22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8DAF0B-FC82-4776-ABD1-83669CF205AA}" type="datetime1">
              <a:rPr lang="en-US" smtClean="0"/>
              <a:t>24-Oct-22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16840B-C047-4D5F-9E64-5A492050771A}" type="datetime1">
              <a:rPr lang="en-US" smtClean="0"/>
              <a:t>24-Oct-22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31BDC7-5889-4A18-85A1-D6B9BF8DE17E}" type="datetime1">
              <a:rPr lang="en-US" smtClean="0"/>
              <a:t>24-Oct-22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D23C15-AC6B-43A9-84A6-4F7C059D3199}" type="datetime1">
              <a:rPr lang="en-US" smtClean="0"/>
              <a:t>24-Oct-22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13DD9-BDB7-4F2A-8C17-9D7FCE5C66CF}" type="datetime1">
              <a:rPr lang="en-US" smtClean="0"/>
              <a:t>24-Oct-22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C05C7A-4612-451F-8172-EAD723967E32}" type="datetime1">
              <a:rPr lang="en-US" smtClean="0"/>
              <a:t>24-Oct-22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8D10D-E77E-4478-AB56-51535E63CD75}" type="datetime1">
              <a:rPr lang="en-US" smtClean="0"/>
              <a:t>24-Oct-22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653D325-FC94-4D32-A026-5845F629B39D}" type="datetime1">
              <a:rPr lang="en-US" smtClean="0"/>
              <a:t>24-Oct-22</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a:latin typeface="Elephant" panose="02020904090505020303" pitchFamily="18" charset="0"/>
              </a:rPr>
              <a:t>THE</a:t>
            </a:r>
          </a:p>
        </p:txBody>
      </p:sp>
      <p:sp>
        <p:nvSpPr>
          <p:cNvPr id="23" name="TextBox 22"/>
          <p:cNvSpPr txBox="1">
            <a:spLocks/>
          </p:cNvSpPr>
          <p:nvPr/>
        </p:nvSpPr>
        <p:spPr>
          <a:xfrm>
            <a:off x="160752" y="1463788"/>
            <a:ext cx="6458251" cy="7673655"/>
          </a:xfrm>
          <a:prstGeom prst="rect">
            <a:avLst/>
          </a:prstGeom>
          <a:noFill/>
        </p:spPr>
        <p:txBody>
          <a:bodyPr wrap="square" numCol="3" spcCol="91440" rtlCol="0">
            <a:noAutofit/>
          </a:bodyPr>
          <a:lstStyle/>
          <a:p>
            <a:pPr indent="91440">
              <a:spcAft>
                <a:spcPts val="600"/>
              </a:spcAft>
            </a:pPr>
            <a:r>
              <a:rPr lang="en-US" sz="1000" dirty="0">
                <a:latin typeface="Times New Roman" panose="02020603050405020304" pitchFamily="18" charset="0"/>
                <a:cs typeface="Times New Roman" panose="02020603050405020304" pitchFamily="18" charset="0"/>
              </a:rPr>
              <a:t>On 19 April 2022, the Secretary of the Army signed Army Directive 2022-06, which provides updates to parenthood policies that will reduce impediments to advancing an Army career while also having a family. This directive applies to all RA, ARNG, ARNGUS, and USAR Soldiers, and includes distinct policy changes on topics such as body composition, physical fitness testing exemptions, uniforms, operational and training deferment, PME, and FCPs. </a:t>
            </a:r>
            <a:r>
              <a:rPr lang="en-US" sz="1000" b="1" u="sng" dirty="0">
                <a:latin typeface="Times New Roman" panose="02020603050405020304" pitchFamily="18" charset="0"/>
                <a:cs typeface="Times New Roman" panose="02020603050405020304" pitchFamily="18" charset="0"/>
              </a:rPr>
              <a:t>Postpartum Body Composition Exemption/ABCP:</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Extended from 6 to 12 months postpartum.</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All postpartum Soldiers who do not meet Army body composition standards after 12 months will be entered into the ABCP.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Soldiers undergoing IUI will receive a 30-day exemption from ABCP, while Soldiers using ART will receive a 90-day exemption per cycle.</a:t>
            </a:r>
          </a:p>
          <a:p>
            <a:r>
              <a:rPr lang="en-US" sz="1000" b="1" u="sng" dirty="0">
                <a:latin typeface="Times New Roman" panose="02020603050405020304" pitchFamily="18" charset="0"/>
                <a:cs typeface="Times New Roman" panose="02020603050405020304" pitchFamily="18" charset="0"/>
              </a:rPr>
              <a:t>Physical Fitness Testing Exemptions: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Exempt from taking a record physical fitness test while pregnant and for 12 months postpartum.</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Exempt from other regular unit physical readiness training requirements (aside from P3T) for 180 days postpartum.</a:t>
            </a:r>
          </a:p>
          <a:p>
            <a:r>
              <a:rPr lang="en-US" sz="1000" b="1" u="sng" dirty="0">
                <a:latin typeface="Times New Roman" panose="02020603050405020304" pitchFamily="18" charset="0"/>
                <a:cs typeface="Times New Roman" panose="02020603050405020304" pitchFamily="18" charset="0"/>
              </a:rPr>
              <a:t>Uniforms: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Commanders and supervisors will not require Soldiers to wear ASUs/AGSUs while pregnant and 365 days postpartum.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Pregnant and postpartum soldiers may wear the maternity ACU trousers with non-maternity ACU or IHWCU coat.</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Under senior mission commander authority, Child Development Facilities may be designated as “No Hat, No Salute” areas.</a:t>
            </a: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r>
              <a:rPr lang="en-US" sz="1000" b="1" u="sng" dirty="0">
                <a:latin typeface="Times New Roman" panose="02020603050405020304" pitchFamily="18" charset="0"/>
                <a:cs typeface="Times New Roman" panose="02020603050405020304" pitchFamily="18" charset="0"/>
              </a:rPr>
              <a:t>Operational and Training Deferments: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Applies to all Compos, all new primary caregivers (adoption, custody, single Soldiers, etc.) when new child is a minor, and continuous duty away from the home.</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Increased deferment period to 12 months for deployments and specified field/TDY requirements; limited exceptions up to 24 months.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Other than rescheduled or excused absences due to approved parental leave, this deferment does not exempt RC Soldiers from attending UTAs at their normal duty station, medical readiness appointments, or annual training (if within commuting distance).  </a:t>
            </a:r>
          </a:p>
          <a:p>
            <a:r>
              <a:rPr lang="en-US" sz="1000" b="1" u="sng" dirty="0">
                <a:latin typeface="Times New Roman" panose="02020603050405020304" pitchFamily="18" charset="0"/>
                <a:cs typeface="Times New Roman" panose="02020603050405020304" pitchFamily="18" charset="0"/>
              </a:rPr>
              <a:t>PME:</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Temporary profiles for fertility/pregnancy/postpartum will not restrict eligibility for officers and warrant officers to attend/graduate from PME.</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Maternity/other convalescent leave will be granted for any birth/perinatal loss event during a PME course, but it does not exempt a Soldier from completing course requirements not explicitly waived by the pregnancy profile.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Enlisted Soldiers are not required to attend mandatory PME courses during the first 365 postpartum.</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All Soldiers who attend PME are exempt from body composition requirements up to 365 days after pregnancy ends.  </a:t>
            </a:r>
          </a:p>
          <a:p>
            <a:r>
              <a:rPr lang="en-US" sz="1000" b="1" u="sng" dirty="0">
                <a:latin typeface="Times New Roman" panose="02020603050405020304" pitchFamily="18" charset="0"/>
                <a:cs typeface="Times New Roman" panose="02020603050405020304" pitchFamily="18" charset="0"/>
              </a:rPr>
              <a:t>Lactation Accommodations: </a:t>
            </a:r>
            <a:r>
              <a:rPr lang="en-US" sz="1000" dirty="0">
                <a:latin typeface="Times New Roman" panose="02020603050405020304" pitchFamily="18" charset="0"/>
                <a:cs typeface="Times New Roman" panose="02020603050405020304" pitchFamily="18" charset="0"/>
              </a:rPr>
              <a:t>Commanders will provide lactation breaks and a dedicated space (other than a restroom) for lactating Soldiers.  </a:t>
            </a: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r>
              <a:rPr lang="en-US" sz="1000" b="1" u="sng" dirty="0">
                <a:latin typeface="Times New Roman" panose="02020603050405020304" pitchFamily="18" charset="0"/>
                <a:cs typeface="Times New Roman" panose="02020603050405020304" pitchFamily="18" charset="0"/>
              </a:rPr>
              <a:t>Fertility Treatment:</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Soldiers undergoing any fertility procedure using ART will receive a fertility profile for the duration of each treatment cycle (~90 days).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While undergoing fertility treatment, both members of a dual-Army couple will be stabilized from PCS and deployments for up to 365 days from the date of the first appointment.</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Soldiers who choose to begin fertility treatment may also be eligible for compassionate reassignment to installations where treatment is available. </a:t>
            </a:r>
          </a:p>
          <a:p>
            <a:r>
              <a:rPr lang="en-US" sz="1000" b="1" u="sng" dirty="0">
                <a:latin typeface="Times New Roman" panose="02020603050405020304" pitchFamily="18" charset="0"/>
                <a:cs typeface="Times New Roman" panose="02020603050405020304" pitchFamily="18" charset="0"/>
              </a:rPr>
              <a:t>Birth Event and *Perinatal Loss: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Soldiers who experience a birth event or pregnancy loss will also receive up to 42 days of convalescent leave in accordance with DHA recommendations for physical/emotional recovery; spouses to receive up to 21 days.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ARNG/ARNGUS/USAR Soldiers will be authorized up to six excused and unpaid UTAs after conclusion of pregnancy. (These convalescent  periods are in addition to any authorized parental leave period described on page 1-2)</a:t>
            </a:r>
          </a:p>
          <a:p>
            <a:r>
              <a:rPr lang="en-US" sz="1000" b="1" u="sng" dirty="0">
                <a:latin typeface="Times New Roman" panose="02020603050405020304" pitchFamily="18" charset="0"/>
                <a:cs typeface="Times New Roman" panose="02020603050405020304" pitchFamily="18" charset="0"/>
              </a:rPr>
              <a:t>Family Care Plans: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Soldiers will not be required to use the long-term guardianship provisions of FCPs to meet short-term, unforeseen childcare requirements or for routine military duties occurring outside normal duty hours.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In cases where training and operational requirements allow a Soldier’s absence, the Soldier will not be charged ordinary leave if remaining in the local area to care for their children. </a:t>
            </a:r>
          </a:p>
          <a:p>
            <a:r>
              <a:rPr lang="en-US" sz="900" i="1" dirty="0">
                <a:latin typeface="Times New Roman" panose="02020603050405020304" pitchFamily="18" charset="0"/>
                <a:cs typeface="Times New Roman" panose="02020603050405020304" pitchFamily="18" charset="0"/>
              </a:rPr>
              <a:t>*See key terms on page 1-2 for further clarification.</a:t>
            </a: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b="1" u="sng"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pPr marL="0" lvl="1"/>
            <a:endParaRPr lang="en-US" sz="1000" b="1" dirty="0">
              <a:latin typeface="Times New Roman" panose="02020603050405020304" pitchFamily="18" charset="0"/>
              <a:cs typeface="Times New Roman" panose="02020603050405020304" pitchFamily="18" charset="0"/>
            </a:endParaRPr>
          </a:p>
          <a:p>
            <a:pPr marL="0" lvl="1"/>
            <a:endParaRPr lang="en-US" sz="1000" b="1" dirty="0">
              <a:latin typeface="Times New Roman" panose="02020603050405020304" pitchFamily="18" charset="0"/>
              <a:cs typeface="Times New Roman" panose="02020603050405020304" pitchFamily="18" charset="0"/>
            </a:endParaRPr>
          </a:p>
          <a:p>
            <a:pPr marL="0" lvl="1"/>
            <a:endParaRPr lang="en-US" sz="1000" b="1"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000" dirty="0">
              <a:latin typeface="Times New Roman" panose="02020603050405020304" pitchFamily="18" charset="0"/>
              <a:cs typeface="Times New Roman" panose="02020603050405020304" pitchFamily="18" charset="0"/>
            </a:endParaRPr>
          </a:p>
          <a:p>
            <a:pPr marL="0" lvl="1"/>
            <a:endParaRPr lang="en-US" sz="1100" dirty="0">
              <a:latin typeface="Times New Roman" panose="02020603050405020304" pitchFamily="18" charset="0"/>
              <a:cs typeface="Times New Roman" panose="02020603050405020304" pitchFamily="18" charset="0"/>
            </a:endParaRPr>
          </a:p>
          <a:p>
            <a:pPr marL="0" lvl="1"/>
            <a:endParaRPr lang="en-US" sz="1100"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a:solidFill>
                  <a:srgbClr val="FF0000"/>
                </a:solidFill>
              </a:rPr>
              <a:t>Your Unit </a:t>
            </a:r>
          </a:p>
          <a:p>
            <a:pPr algn="ctr"/>
            <a:r>
              <a:rPr lang="en-US" sz="1600" b="1">
                <a:solidFill>
                  <a:srgbClr val="FF0000"/>
                </a:solidFill>
              </a:rPr>
              <a:t>Patch / Crest </a:t>
            </a:r>
          </a:p>
          <a:p>
            <a:pPr algn="ctr"/>
            <a:r>
              <a:rPr lang="en-US" sz="1600" b="1">
                <a:solidFill>
                  <a:srgbClr val="FF0000"/>
                </a:solidFill>
              </a:rPr>
              <a:t>Here</a:t>
            </a:r>
            <a:r>
              <a:rPr lang="en-US" sz="1000">
                <a:solidFill>
                  <a:srgbClr val="FF0000"/>
                </a:solidFill>
              </a:rPr>
              <a:t>.</a:t>
            </a: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145" y="831738"/>
            <a:ext cx="6846427" cy="276999"/>
          </a:xfrm>
          <a:prstGeom prst="rect">
            <a:avLst/>
          </a:prstGeom>
        </p:spPr>
        <p:txBody>
          <a:bodyPr wrap="square">
            <a:spAutoFit/>
          </a:bodyPr>
          <a:lstStyle/>
          <a:p>
            <a:pPr algn="ctr"/>
            <a:r>
              <a:rPr lang="en-US" sz="1200" b="1" dirty="0">
                <a:solidFill>
                  <a:srgbClr val="FFD530"/>
                </a:solidFill>
                <a:latin typeface="Franklin Gothic Book" panose="020B0503020102020204" pitchFamily="34" charset="0"/>
                <a:cs typeface="Times New Roman" panose="02020603050405020304" pitchFamily="18" charset="0"/>
              </a:rPr>
              <a:t>Volume 22-5, April 2022</a:t>
            </a:r>
          </a:p>
        </p:txBody>
      </p:sp>
      <p:sp>
        <p:nvSpPr>
          <p:cNvPr id="6" name="Rectangle 5"/>
          <p:cNvSpPr/>
          <p:nvPr/>
        </p:nvSpPr>
        <p:spPr>
          <a:xfrm>
            <a:off x="23148" y="1055604"/>
            <a:ext cx="6846427" cy="338554"/>
          </a:xfrm>
          <a:prstGeom prst="rect">
            <a:avLst/>
          </a:prstGeom>
        </p:spPr>
        <p:txBody>
          <a:bodyPr wrap="square">
            <a:spAutoFit/>
          </a:bodyPr>
          <a:lstStyle/>
          <a:p>
            <a:pPr algn="ctr"/>
            <a:r>
              <a:rPr lang="en-US" sz="1600" dirty="0">
                <a:latin typeface="Franklin Gothic Demi" panose="020B0703020102020204" pitchFamily="34" charset="0"/>
              </a:rPr>
              <a:t>IG Update 22-5: Guidance on Army Directive 2022-06</a:t>
            </a:r>
          </a:p>
        </p:txBody>
      </p:sp>
      <p:sp>
        <p:nvSpPr>
          <p:cNvPr id="16" name="Slide Number Placeholder 15"/>
          <p:cNvSpPr>
            <a:spLocks noGrp="1"/>
          </p:cNvSpPr>
          <p:nvPr>
            <p:ph type="sldNum" sz="quarter" idx="12"/>
          </p:nvPr>
        </p:nvSpPr>
        <p:spPr>
          <a:xfrm>
            <a:off x="5123362" y="8537442"/>
            <a:ext cx="1543050" cy="486833"/>
          </a:xfrm>
        </p:spPr>
        <p:txBody>
          <a:bodyPr/>
          <a:lstStyle/>
          <a:p>
            <a:r>
              <a:rPr lang="en-US" dirty="0"/>
              <a:t>1-</a:t>
            </a:r>
            <a:fld id="{DFE85BAB-4C87-4F11-9A7B-655E9E82402F}" type="slidenum">
              <a:rPr lang="en-US" smtClean="0"/>
              <a:t>1</a:t>
            </a:fld>
            <a:endParaRPr lang="en-US" dirty="0"/>
          </a:p>
        </p:txBody>
      </p:sp>
      <p:sp>
        <p:nvSpPr>
          <p:cNvPr id="20" name="Rectangle 19"/>
          <p:cNvSpPr/>
          <p:nvPr/>
        </p:nvSpPr>
        <p:spPr>
          <a:xfrm>
            <a:off x="2341245" y="8254652"/>
            <a:ext cx="2064712" cy="801666"/>
          </a:xfrm>
          <a:prstGeom prst="rect">
            <a:avLst/>
          </a:prstGeom>
          <a:solidFill>
            <a:srgbClr val="FFD53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u="sng" dirty="0">
                <a:solidFill>
                  <a:schemeClr val="tx1"/>
                </a:solidFill>
                <a:latin typeface="Times New Roman" panose="02020603050405020304" pitchFamily="18" charset="0"/>
                <a:cs typeface="Times New Roman" panose="02020603050405020304" pitchFamily="18" charset="0"/>
              </a:rPr>
              <a:t>References/Resources</a:t>
            </a:r>
          </a:p>
          <a:p>
            <a:pPr marL="171450" indent="-171450">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Army Directive 2022-06 (Parenthood, Pregnancy, and Postpartum). </a:t>
            </a:r>
          </a:p>
          <a:p>
            <a:pPr marL="171450" indent="-171450">
              <a:buFont typeface="Arial" panose="020B0604020202020204" pitchFamily="34" charset="0"/>
              <a:buChar char="•"/>
            </a:pPr>
            <a:r>
              <a:rPr lang="en-US" sz="900" dirty="0">
                <a:solidFill>
                  <a:schemeClr val="tx1"/>
                </a:solidFill>
                <a:latin typeface="Times New Roman" panose="02020603050405020304" pitchFamily="18" charset="0"/>
                <a:cs typeface="Times New Roman" panose="02020603050405020304" pitchFamily="18" charset="0"/>
              </a:rPr>
              <a:t>Army People Strategy; Diversity, Equity, and Inclusion Annex</a:t>
            </a:r>
          </a:p>
        </p:txBody>
      </p:sp>
    </p:spTree>
    <p:extLst>
      <p:ext uri="{BB962C8B-B14F-4D97-AF65-F5344CB8AC3E}">
        <p14:creationId xmlns:p14="http://schemas.microsoft.com/office/powerpoint/2010/main" val="381352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a:latin typeface="Elephant" panose="02020904090505020303" pitchFamily="18" charset="0"/>
              </a:rPr>
              <a:t>THE</a:t>
            </a:r>
          </a:p>
        </p:txBody>
      </p:sp>
      <p:sp>
        <p:nvSpPr>
          <p:cNvPr id="23" name="TextBox 22"/>
          <p:cNvSpPr txBox="1">
            <a:spLocks/>
          </p:cNvSpPr>
          <p:nvPr/>
        </p:nvSpPr>
        <p:spPr>
          <a:xfrm>
            <a:off x="90175" y="1359317"/>
            <a:ext cx="3123587" cy="7687405"/>
          </a:xfrm>
          <a:prstGeom prst="rect">
            <a:avLst/>
          </a:prstGeom>
          <a:noFill/>
        </p:spPr>
        <p:txBody>
          <a:bodyPr wrap="square" numCol="1" spcCol="91440" rtlCol="0">
            <a:normAutofit/>
          </a:bodyPr>
          <a:lstStyle/>
          <a:p>
            <a:r>
              <a:rPr lang="en-US" sz="1100" b="1" u="sng" dirty="0">
                <a:latin typeface="Times New Roman" panose="02020603050405020304" pitchFamily="18" charset="0"/>
                <a:cs typeface="Times New Roman" panose="02020603050405020304" pitchFamily="18" charset="0"/>
              </a:rPr>
              <a:t>Key Terms:</a:t>
            </a:r>
          </a:p>
          <a:p>
            <a:r>
              <a:rPr lang="en-US" sz="1100" b="1" dirty="0">
                <a:latin typeface="Times New Roman" panose="02020603050405020304" pitchFamily="18" charset="0"/>
                <a:cs typeface="Times New Roman" panose="02020603050405020304" pitchFamily="18" charset="0"/>
              </a:rPr>
              <a:t>Conclusion of pregnancy</a:t>
            </a:r>
            <a:r>
              <a:rPr lang="en-US" sz="1100" dirty="0">
                <a:latin typeface="Times New Roman" panose="02020603050405020304" pitchFamily="18" charset="0"/>
                <a:cs typeface="Times New Roman" panose="02020603050405020304" pitchFamily="18" charset="0"/>
              </a:rPr>
              <a:t>: defined as concluded after one of the following three events: (1) completion of surgical management of pregnancy, (2) medical encounter confirming completed spontaneous abortion, or (3) medical encounter confirming successful medical management of non-viable or viable pregnancy.</a:t>
            </a:r>
          </a:p>
          <a:p>
            <a:r>
              <a:rPr lang="en-US" sz="1100" b="1" dirty="0">
                <a:latin typeface="Times New Roman" panose="02020603050405020304" pitchFamily="18" charset="0"/>
                <a:cs typeface="Times New Roman" panose="02020603050405020304" pitchFamily="18" charset="0"/>
              </a:rPr>
              <a:t>Maternity convalescent leave</a:t>
            </a:r>
            <a:r>
              <a:rPr lang="en-US" sz="1100" dirty="0">
                <a:latin typeface="Times New Roman" panose="02020603050405020304" pitchFamily="18" charset="0"/>
                <a:cs typeface="Times New Roman" panose="02020603050405020304" pitchFamily="18" charset="0"/>
              </a:rPr>
              <a:t>: a 6-week convalescent period for military member immediately following pregnancy and childbirth. It is non-chargeable and begins on the first full day after the date of discharge or release from a hospital following childbirth.</a:t>
            </a:r>
          </a:p>
          <a:p>
            <a:r>
              <a:rPr lang="en-US" sz="1100" b="1" dirty="0">
                <a:latin typeface="Times New Roman" panose="02020603050405020304" pitchFamily="18" charset="0"/>
                <a:cs typeface="Times New Roman" panose="02020603050405020304" pitchFamily="18" charset="0"/>
              </a:rPr>
              <a:t>Parental leave</a:t>
            </a:r>
            <a:r>
              <a:rPr lang="en-US" sz="1100" dirty="0">
                <a:latin typeface="Times New Roman" panose="02020603050405020304" pitchFamily="18" charset="0"/>
                <a:cs typeface="Times New Roman" panose="02020603050405020304" pitchFamily="18" charset="0"/>
              </a:rPr>
              <a:t>: 12 weeks of non-chargeable leave; leave for a member on active duty, of a Reserve Component performing active Guard/Reserve duty, a member of a Reserve Component</a:t>
            </a:r>
            <a:r>
              <a:rPr lang="en-US" sz="1100" b="1" dirty="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subject to an active-duty recall or mobilization order in excess of 12 months that begins after birth, adoption of child, or the placement of a minor child with the member for adoption or long-term foster care. Traditional  M-Day ARNG/ARNGUS and USAR birthparents will be granted 12 paid UTAs within the 12 months following a birth; and birthparents are authorized an additional 4 unpaid UTA absences that can be rescheduled.</a:t>
            </a:r>
          </a:p>
          <a:p>
            <a:r>
              <a:rPr lang="en-US" sz="1100" b="1" dirty="0">
                <a:latin typeface="Times New Roman" panose="02020603050405020304" pitchFamily="18" charset="0"/>
                <a:cs typeface="Times New Roman" panose="02020603050405020304" pitchFamily="18" charset="0"/>
              </a:rPr>
              <a:t>Perinatal loss</a:t>
            </a:r>
            <a:r>
              <a:rPr lang="en-US" sz="1100" dirty="0">
                <a:latin typeface="Times New Roman" panose="02020603050405020304" pitchFamily="18" charset="0"/>
                <a:cs typeface="Times New Roman" panose="02020603050405020304" pitchFamily="18" charset="0"/>
              </a:rPr>
              <a:t>:</a:t>
            </a:r>
            <a:r>
              <a:rPr lang="en-US" sz="1100" b="1" dirty="0">
                <a:latin typeface="Times New Roman" panose="02020603050405020304" pitchFamily="18" charset="0"/>
                <a:cs typeface="Times New Roman" panose="02020603050405020304" pitchFamily="18" charset="0"/>
              </a:rPr>
              <a:t> </a:t>
            </a:r>
            <a:r>
              <a:rPr lang="en-US" sz="1100" dirty="0">
                <a:latin typeface="Times New Roman" panose="02020603050405020304" pitchFamily="18" charset="0"/>
                <a:cs typeface="Times New Roman" panose="02020603050405020304" pitchFamily="18" charset="0"/>
              </a:rPr>
              <a:t>the involuntary loss of pregnancy from conception to birth, including neonatal death up to 28 days of life. </a:t>
            </a:r>
          </a:p>
          <a:p>
            <a:endParaRPr lang="en-US" sz="1100" b="1" u="sng"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1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a:solidFill>
                  <a:srgbClr val="FF0000"/>
                </a:solidFill>
              </a:rPr>
              <a:t>Your Unit </a:t>
            </a:r>
          </a:p>
          <a:p>
            <a:pPr algn="ctr"/>
            <a:r>
              <a:rPr lang="en-US" sz="1600" b="1">
                <a:solidFill>
                  <a:srgbClr val="FF0000"/>
                </a:solidFill>
              </a:rPr>
              <a:t>Patch / Crest </a:t>
            </a:r>
          </a:p>
          <a:p>
            <a:pPr algn="ctr"/>
            <a:r>
              <a:rPr lang="en-US" sz="1600" b="1">
                <a:solidFill>
                  <a:srgbClr val="FF0000"/>
                </a:solidFill>
              </a:rPr>
              <a:t>Here</a:t>
            </a:r>
            <a:r>
              <a:rPr lang="en-US" sz="1000">
                <a:solidFill>
                  <a:srgbClr val="FF0000"/>
                </a:solidFill>
              </a:rPr>
              <a:t>.</a:t>
            </a:r>
          </a:p>
        </p:txBody>
      </p:sp>
      <p:sp>
        <p:nvSpPr>
          <p:cNvPr id="5" name="Rectangle 4"/>
          <p:cNvSpPr/>
          <p:nvPr/>
        </p:nvSpPr>
        <p:spPr>
          <a:xfrm>
            <a:off x="11573" y="89740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D530"/>
              </a:solidFill>
            </a:endParaRPr>
          </a:p>
        </p:txBody>
      </p:sp>
      <p:sp>
        <p:nvSpPr>
          <p:cNvPr id="7" name="Rectangle 6"/>
          <p:cNvSpPr/>
          <p:nvPr/>
        </p:nvSpPr>
        <p:spPr>
          <a:xfrm>
            <a:off x="2331977" y="831738"/>
            <a:ext cx="1772473"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22-5, April 2022</a:t>
            </a:r>
          </a:p>
        </p:txBody>
      </p:sp>
      <p:sp>
        <p:nvSpPr>
          <p:cNvPr id="6" name="Rectangle 5"/>
          <p:cNvSpPr/>
          <p:nvPr/>
        </p:nvSpPr>
        <p:spPr>
          <a:xfrm>
            <a:off x="-14442" y="1051541"/>
            <a:ext cx="6872442" cy="307777"/>
          </a:xfrm>
          <a:prstGeom prst="rect">
            <a:avLst/>
          </a:prstGeom>
        </p:spPr>
        <p:txBody>
          <a:bodyPr wrap="square">
            <a:spAutoFit/>
          </a:bodyPr>
          <a:lstStyle/>
          <a:p>
            <a:pPr algn="ctr"/>
            <a:r>
              <a:rPr lang="en-US" sz="1400" dirty="0">
                <a:latin typeface="Franklin Gothic Demi" panose="020B0703020102020204" pitchFamily="34" charset="0"/>
              </a:rPr>
              <a:t>IG Update 22-5, Guidance on Army Directive 2022-06</a:t>
            </a:r>
            <a:endParaRPr lang="en-US" sz="1400" dirty="0">
              <a:solidFill>
                <a:srgbClr val="FF0000"/>
              </a:solidFill>
              <a:latin typeface="Franklin Gothic Demi" panose="020B07030201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777437224"/>
              </p:ext>
            </p:extLst>
          </p:nvPr>
        </p:nvGraphicFramePr>
        <p:xfrm>
          <a:off x="4086625" y="1625874"/>
          <a:ext cx="2305607" cy="4495800"/>
        </p:xfrm>
        <a:graphic>
          <a:graphicData uri="http://schemas.openxmlformats.org/drawingml/2006/table">
            <a:tbl>
              <a:tblPr firstRow="1" bandRow="1">
                <a:tableStyleId>{00A15C55-8517-42AA-B614-E9B94910E393}</a:tableStyleId>
              </a:tblPr>
              <a:tblGrid>
                <a:gridCol w="755170">
                  <a:extLst>
                    <a:ext uri="{9D8B030D-6E8A-4147-A177-3AD203B41FA5}">
                      <a16:colId xmlns:a16="http://schemas.microsoft.com/office/drawing/2014/main" val="3349848577"/>
                    </a:ext>
                  </a:extLst>
                </a:gridCol>
                <a:gridCol w="1550437">
                  <a:extLst>
                    <a:ext uri="{9D8B030D-6E8A-4147-A177-3AD203B41FA5}">
                      <a16:colId xmlns:a16="http://schemas.microsoft.com/office/drawing/2014/main" val="3762475906"/>
                    </a:ext>
                  </a:extLst>
                </a:gridCol>
              </a:tblGrid>
              <a:tr h="225997">
                <a:tc gridSpan="2">
                  <a:txBody>
                    <a:bodyPr/>
                    <a:lstStyle/>
                    <a:p>
                      <a:pPr algn="ctr"/>
                      <a:r>
                        <a:rPr lang="en-US" sz="900">
                          <a:solidFill>
                            <a:schemeClr val="tx1"/>
                          </a:solidFill>
                          <a:latin typeface="Times New Roman" panose="02020603050405020304" pitchFamily="18" charset="0"/>
                          <a:cs typeface="Times New Roman" panose="02020603050405020304" pitchFamily="18" charset="0"/>
                        </a:rPr>
                        <a:t>Glossary</a:t>
                      </a:r>
                      <a:r>
                        <a:rPr lang="en-US" sz="900" baseline="0">
                          <a:solidFill>
                            <a:schemeClr val="tx1"/>
                          </a:solidFill>
                          <a:latin typeface="Times New Roman" panose="02020603050405020304" pitchFamily="18" charset="0"/>
                          <a:cs typeface="Times New Roman" panose="02020603050405020304" pitchFamily="18" charset="0"/>
                        </a:rPr>
                        <a:t> of Initialisms</a:t>
                      </a:r>
                      <a:endParaRPr lang="en-US" sz="90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530"/>
                    </a:solidFill>
                  </a:tcPr>
                </a:tc>
                <a:tc hMerge="1">
                  <a:txBody>
                    <a:bodyPr/>
                    <a:lstStyle/>
                    <a:p>
                      <a:endParaRPr lang="en-US"/>
                    </a:p>
                  </a:txBody>
                  <a:tcPr/>
                </a:tc>
                <a:extLst>
                  <a:ext uri="{0D108BD9-81ED-4DB2-BD59-A6C34878D82A}">
                    <a16:rowId xmlns:a16="http://schemas.microsoft.com/office/drawing/2014/main" val="2500421936"/>
                  </a:ext>
                </a:extLst>
              </a:tr>
              <a:tr h="0">
                <a:tc>
                  <a:txBody>
                    <a:bodyPr/>
                    <a:lstStyle/>
                    <a:p>
                      <a:r>
                        <a:rPr lang="en-US" sz="1000" b="1">
                          <a:latin typeface="Times New Roman" panose="02020603050405020304" pitchFamily="18" charset="0"/>
                          <a:cs typeface="Times New Roman" panose="02020603050405020304" pitchFamily="18" charset="0"/>
                        </a:rPr>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Regular Army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7238951"/>
                  </a:ext>
                </a:extLst>
              </a:tr>
              <a:tr h="0">
                <a:tc>
                  <a:txBody>
                    <a:bodyPr/>
                    <a:lstStyle/>
                    <a:p>
                      <a:r>
                        <a:rPr lang="en-US" sz="1000" b="1">
                          <a:latin typeface="Times New Roman" panose="02020603050405020304" pitchFamily="18" charset="0"/>
                          <a:cs typeface="Times New Roman" panose="02020603050405020304" pitchFamily="18" charset="0"/>
                        </a:rPr>
                        <a:t>ARNG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Army</a:t>
                      </a:r>
                      <a:r>
                        <a:rPr lang="en-US" sz="900" baseline="0">
                          <a:latin typeface="Times New Roman" panose="02020603050405020304" pitchFamily="18" charset="0"/>
                          <a:cs typeface="Times New Roman" panose="02020603050405020304" pitchFamily="18" charset="0"/>
                        </a:rPr>
                        <a:t> National Guard</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4547428"/>
                  </a:ext>
                </a:extLst>
              </a:tr>
              <a:tr h="0">
                <a:tc>
                  <a:txBody>
                    <a:bodyPr/>
                    <a:lstStyle/>
                    <a:p>
                      <a:r>
                        <a:rPr lang="en-US" sz="1000" b="1">
                          <a:latin typeface="Times New Roman" panose="02020603050405020304" pitchFamily="18" charset="0"/>
                          <a:cs typeface="Times New Roman" panose="02020603050405020304" pitchFamily="18" charset="0"/>
                        </a:rPr>
                        <a:t>ARNGUS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Army National</a:t>
                      </a:r>
                      <a:r>
                        <a:rPr lang="en-US" sz="900" baseline="0">
                          <a:latin typeface="Times New Roman" panose="02020603050405020304" pitchFamily="18" charset="0"/>
                          <a:cs typeface="Times New Roman" panose="02020603050405020304" pitchFamily="18" charset="0"/>
                        </a:rPr>
                        <a:t> Guard of the United States</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8964433"/>
                  </a:ext>
                </a:extLst>
              </a:tr>
              <a:tr h="0">
                <a:tc>
                  <a:txBody>
                    <a:bodyPr/>
                    <a:lstStyle/>
                    <a:p>
                      <a:r>
                        <a:rPr lang="en-US" sz="1000" b="1">
                          <a:latin typeface="Times New Roman" panose="02020603050405020304" pitchFamily="18" charset="0"/>
                          <a:cs typeface="Times New Roman" panose="02020603050405020304" pitchFamily="18" charset="0"/>
                        </a:rPr>
                        <a:t>USAR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U.S. Army</a:t>
                      </a:r>
                      <a:r>
                        <a:rPr lang="en-US" sz="900" baseline="0">
                          <a:latin typeface="Times New Roman" panose="02020603050405020304" pitchFamily="18" charset="0"/>
                          <a:cs typeface="Times New Roman" panose="02020603050405020304" pitchFamily="18" charset="0"/>
                        </a:rPr>
                        <a:t> Reserve</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277162"/>
                  </a:ext>
                </a:extLst>
              </a:tr>
              <a:tr h="0">
                <a:tc>
                  <a:txBody>
                    <a:bodyPr/>
                    <a:lstStyle/>
                    <a:p>
                      <a:r>
                        <a:rPr lang="en-US" sz="1000" b="1">
                          <a:latin typeface="Times New Roman" panose="02020603050405020304" pitchFamily="18" charset="0"/>
                          <a:cs typeface="Times New Roman" panose="02020603050405020304" pitchFamily="18" charset="0"/>
                        </a:rPr>
                        <a:t>PME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Professional Military Education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4421697"/>
                  </a:ext>
                </a:extLst>
              </a:tr>
              <a:tr h="0">
                <a:tc>
                  <a:txBody>
                    <a:bodyPr/>
                    <a:lstStyle/>
                    <a:p>
                      <a:r>
                        <a:rPr lang="en-US" sz="1000" b="1">
                          <a:latin typeface="Times New Roman" panose="02020603050405020304" pitchFamily="18" charset="0"/>
                          <a:cs typeface="Times New Roman" panose="02020603050405020304" pitchFamily="18" charset="0"/>
                        </a:rPr>
                        <a:t>FCP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Family</a:t>
                      </a:r>
                      <a:r>
                        <a:rPr lang="en-US" sz="900" baseline="0">
                          <a:latin typeface="Times New Roman" panose="02020603050405020304" pitchFamily="18" charset="0"/>
                          <a:cs typeface="Times New Roman" panose="02020603050405020304" pitchFamily="18" charset="0"/>
                        </a:rPr>
                        <a:t> Care Plan</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8194220"/>
                  </a:ext>
                </a:extLst>
              </a:tr>
              <a:tr h="0">
                <a:tc>
                  <a:txBody>
                    <a:bodyPr/>
                    <a:lstStyle/>
                    <a:p>
                      <a:r>
                        <a:rPr lang="en-US" sz="1000" b="1">
                          <a:latin typeface="Times New Roman" panose="02020603050405020304" pitchFamily="18" charset="0"/>
                          <a:cs typeface="Times New Roman" panose="02020603050405020304" pitchFamily="18" charset="0"/>
                        </a:rPr>
                        <a:t>ABCP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Army Body</a:t>
                      </a:r>
                      <a:r>
                        <a:rPr lang="en-US" sz="900" baseline="0">
                          <a:latin typeface="Times New Roman" panose="02020603050405020304" pitchFamily="18" charset="0"/>
                          <a:cs typeface="Times New Roman" panose="02020603050405020304" pitchFamily="18" charset="0"/>
                        </a:rPr>
                        <a:t> Composition Program</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42327118"/>
                  </a:ext>
                </a:extLst>
              </a:tr>
              <a:tr h="0">
                <a:tc>
                  <a:txBody>
                    <a:bodyPr/>
                    <a:lstStyle/>
                    <a:p>
                      <a:r>
                        <a:rPr lang="en-US" sz="1000" b="1">
                          <a:latin typeface="Times New Roman" panose="02020603050405020304" pitchFamily="18" charset="0"/>
                          <a:cs typeface="Times New Roman" panose="02020603050405020304" pitchFamily="18" charset="0"/>
                        </a:rPr>
                        <a:t>IUI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Intrauterine</a:t>
                      </a:r>
                      <a:r>
                        <a:rPr lang="en-US" sz="900" baseline="0">
                          <a:latin typeface="Times New Roman" panose="02020603050405020304" pitchFamily="18" charset="0"/>
                          <a:cs typeface="Times New Roman" panose="02020603050405020304" pitchFamily="18" charset="0"/>
                        </a:rPr>
                        <a:t> insemination</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5341383"/>
                  </a:ext>
                </a:extLst>
              </a:tr>
              <a:tr h="0">
                <a:tc>
                  <a:txBody>
                    <a:bodyPr/>
                    <a:lstStyle/>
                    <a:p>
                      <a:r>
                        <a:rPr lang="en-US" sz="1000" b="1">
                          <a:latin typeface="Times New Roman" panose="02020603050405020304" pitchFamily="18" charset="0"/>
                          <a:cs typeface="Times New Roman" panose="02020603050405020304" pitchFamily="18" charset="0"/>
                        </a:rPr>
                        <a:t>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Assisted reproductive</a:t>
                      </a:r>
                      <a:r>
                        <a:rPr lang="en-US" sz="900" baseline="0">
                          <a:latin typeface="Times New Roman" panose="02020603050405020304" pitchFamily="18" charset="0"/>
                          <a:cs typeface="Times New Roman" panose="02020603050405020304" pitchFamily="18" charset="0"/>
                        </a:rPr>
                        <a:t> technology</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0616768"/>
                  </a:ext>
                </a:extLst>
              </a:tr>
              <a:tr h="0">
                <a:tc>
                  <a:txBody>
                    <a:bodyPr/>
                    <a:lstStyle/>
                    <a:p>
                      <a:r>
                        <a:rPr lang="en-US" sz="1000" b="1">
                          <a:latin typeface="Times New Roman" panose="02020603050405020304" pitchFamily="18" charset="0"/>
                          <a:cs typeface="Times New Roman" panose="02020603050405020304" pitchFamily="18" charset="0"/>
                        </a:rPr>
                        <a:t>P3T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Pregnancy Postpartum</a:t>
                      </a:r>
                      <a:r>
                        <a:rPr lang="en-US" sz="900" baseline="0">
                          <a:latin typeface="Times New Roman" panose="02020603050405020304" pitchFamily="18" charset="0"/>
                          <a:cs typeface="Times New Roman" panose="02020603050405020304" pitchFamily="18" charset="0"/>
                        </a:rPr>
                        <a:t> Physical Training</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678079"/>
                  </a:ext>
                </a:extLst>
              </a:tr>
              <a:tr h="0">
                <a:tc>
                  <a:txBody>
                    <a:bodyPr/>
                    <a:lstStyle/>
                    <a:p>
                      <a:r>
                        <a:rPr lang="en-US" sz="1000" b="1">
                          <a:latin typeface="Times New Roman" panose="02020603050405020304" pitchFamily="18" charset="0"/>
                          <a:cs typeface="Times New Roman" panose="02020603050405020304" pitchFamily="18" charset="0"/>
                        </a:rPr>
                        <a:t>ASU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Army Service</a:t>
                      </a:r>
                      <a:r>
                        <a:rPr lang="en-US" sz="900" baseline="0">
                          <a:latin typeface="Times New Roman" panose="02020603050405020304" pitchFamily="18" charset="0"/>
                          <a:cs typeface="Times New Roman" panose="02020603050405020304" pitchFamily="18" charset="0"/>
                        </a:rPr>
                        <a:t> Uniform</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8886557"/>
                  </a:ext>
                </a:extLst>
              </a:tr>
              <a:tr h="0">
                <a:tc>
                  <a:txBody>
                    <a:bodyPr/>
                    <a:lstStyle/>
                    <a:p>
                      <a:r>
                        <a:rPr lang="en-US" sz="1000" b="1">
                          <a:latin typeface="Times New Roman" panose="02020603050405020304" pitchFamily="18" charset="0"/>
                          <a:cs typeface="Times New Roman" panose="02020603050405020304" pitchFamily="18" charset="0"/>
                        </a:rPr>
                        <a:t>AGSU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Army Green Service Uniform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463861"/>
                  </a:ext>
                </a:extLst>
              </a:tr>
              <a:tr h="0">
                <a:tc>
                  <a:txBody>
                    <a:bodyPr/>
                    <a:lstStyle/>
                    <a:p>
                      <a:r>
                        <a:rPr lang="en-US" sz="1000" b="1">
                          <a:latin typeface="Times New Roman" panose="02020603050405020304" pitchFamily="18" charset="0"/>
                          <a:cs typeface="Times New Roman" panose="02020603050405020304" pitchFamily="18" charset="0"/>
                        </a:rPr>
                        <a:t>IHWCU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Improved</a:t>
                      </a:r>
                      <a:r>
                        <a:rPr lang="en-US" sz="900" baseline="0">
                          <a:latin typeface="Times New Roman" panose="02020603050405020304" pitchFamily="18" charset="0"/>
                          <a:cs typeface="Times New Roman" panose="02020603050405020304" pitchFamily="18" charset="0"/>
                        </a:rPr>
                        <a:t> Hot Weather Combat Uniform</a:t>
                      </a:r>
                      <a:endParaRPr lang="en-US" sz="90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8232268"/>
                  </a:ext>
                </a:extLst>
              </a:tr>
              <a:tr h="0">
                <a:tc>
                  <a:txBody>
                    <a:bodyPr/>
                    <a:lstStyle/>
                    <a:p>
                      <a:r>
                        <a:rPr lang="en-US" sz="1000" b="1">
                          <a:latin typeface="Times New Roman" panose="02020603050405020304" pitchFamily="18" charset="0"/>
                          <a:cs typeface="Times New Roman" panose="02020603050405020304" pitchFamily="18" charset="0"/>
                        </a:rPr>
                        <a:t>UTA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900">
                          <a:latin typeface="Times New Roman" panose="02020603050405020304" pitchFamily="18" charset="0"/>
                          <a:cs typeface="Times New Roman" panose="02020603050405020304" pitchFamily="18" charset="0"/>
                        </a:rPr>
                        <a:t>Unit Training Assembly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283758"/>
                  </a:ext>
                </a:extLst>
              </a:tr>
            </a:tbl>
          </a:graphicData>
        </a:graphic>
      </p:graphicFrame>
      <p:sp>
        <p:nvSpPr>
          <p:cNvPr id="13" name="Rectangle 12"/>
          <p:cNvSpPr/>
          <p:nvPr/>
        </p:nvSpPr>
        <p:spPr>
          <a:xfrm>
            <a:off x="4048997" y="6622323"/>
            <a:ext cx="2305607" cy="2339807"/>
          </a:xfrm>
          <a:prstGeom prst="rect">
            <a:avLst/>
          </a:prstGeom>
          <a:solidFill>
            <a:srgbClr val="FFD53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u="sng" dirty="0">
                <a:solidFill>
                  <a:schemeClr val="tx1"/>
                </a:solidFill>
                <a:latin typeface="Times New Roman" panose="02020603050405020304" pitchFamily="18" charset="0"/>
                <a:cs typeface="Times New Roman" panose="02020603050405020304" pitchFamily="18" charset="0"/>
              </a:rPr>
              <a:t>IG Points of Contact</a:t>
            </a:r>
          </a:p>
          <a:p>
            <a:pPr algn="ctr"/>
            <a:endParaRPr lang="en-US" sz="800" b="1" dirty="0">
              <a:solidFill>
                <a:schemeClr val="tx1"/>
              </a:solidFill>
              <a:latin typeface="Times New Roman" panose="02020603050405020304" pitchFamily="18" charset="0"/>
              <a:cs typeface="Times New Roman" panose="02020603050405020304" pitchFamily="18" charset="0"/>
            </a:endParaRPr>
          </a:p>
          <a:p>
            <a:pPr algn="ctr"/>
            <a:r>
              <a:rPr lang="en-US" sz="900" b="1" dirty="0">
                <a:solidFill>
                  <a:srgbClr val="FF0000"/>
                </a:solidFill>
                <a:latin typeface="Times New Roman" panose="02020603050405020304" pitchFamily="18" charset="0"/>
                <a:cs typeface="Times New Roman" panose="02020603050405020304" pitchFamily="18" charset="0"/>
              </a:rPr>
              <a:t>Unit IG Office</a:t>
            </a:r>
          </a:p>
          <a:p>
            <a:pPr algn="ctr"/>
            <a:r>
              <a:rPr lang="en-US" sz="900" dirty="0">
                <a:solidFill>
                  <a:srgbClr val="FF0000"/>
                </a:solidFill>
                <a:latin typeface="Times New Roman" panose="02020603050405020304" pitchFamily="18" charset="0"/>
                <a:cs typeface="Times New Roman" panose="02020603050405020304" pitchFamily="18" charset="0"/>
              </a:rPr>
              <a:t>Building 1234</a:t>
            </a:r>
          </a:p>
          <a:p>
            <a:pPr algn="ctr"/>
            <a:r>
              <a:rPr lang="en-US" sz="900" dirty="0" err="1">
                <a:solidFill>
                  <a:srgbClr val="FF0000"/>
                </a:solidFill>
                <a:latin typeface="Times New Roman" panose="02020603050405020304" pitchFamily="18" charset="0"/>
                <a:cs typeface="Times New Roman" panose="02020603050405020304" pitchFamily="18" charset="0"/>
              </a:rPr>
              <a:t>Hooah</a:t>
            </a:r>
            <a:r>
              <a:rPr lang="en-US" sz="900" dirty="0">
                <a:solidFill>
                  <a:srgbClr val="FF0000"/>
                </a:solidFill>
                <a:latin typeface="Times New Roman" panose="02020603050405020304" pitchFamily="18" charset="0"/>
                <a:cs typeface="Times New Roman" panose="02020603050405020304" pitchFamily="18" charset="0"/>
              </a:rPr>
              <a:t> Drive</a:t>
            </a:r>
          </a:p>
          <a:p>
            <a:pPr algn="ctr"/>
            <a:r>
              <a:rPr lang="en-US" sz="900" dirty="0">
                <a:solidFill>
                  <a:srgbClr val="FF0000"/>
                </a:solidFill>
                <a:latin typeface="Times New Roman" panose="02020603050405020304" pitchFamily="18" charset="0"/>
                <a:cs typeface="Times New Roman" panose="02020603050405020304" pitchFamily="18" charset="0"/>
              </a:rPr>
              <a:t>Fort Swampy LA 55555</a:t>
            </a:r>
          </a:p>
          <a:p>
            <a:pPr algn="ctr"/>
            <a:endParaRPr lang="en-US" sz="900" dirty="0">
              <a:solidFill>
                <a:schemeClr val="tx1"/>
              </a:solidFill>
              <a:latin typeface="Times New Roman" panose="02020603050405020304" pitchFamily="18" charset="0"/>
              <a:cs typeface="Times New Roman" panose="02020603050405020304" pitchFamily="18" charset="0"/>
            </a:endParaRPr>
          </a:p>
          <a:p>
            <a:pPr algn="ctr"/>
            <a:r>
              <a:rPr lang="en-US" sz="900" b="1" dirty="0">
                <a:solidFill>
                  <a:schemeClr val="tx1"/>
                </a:solidFill>
                <a:latin typeface="Times New Roman" panose="02020603050405020304" pitchFamily="18" charset="0"/>
                <a:cs typeface="Times New Roman" panose="02020603050405020304" pitchFamily="18" charset="0"/>
              </a:rPr>
              <a:t>Unit IG Website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a:solidFill>
                  <a:srgbClr val="FF0000"/>
                </a:solidFill>
                <a:latin typeface="Times New Roman" panose="02020603050405020304" pitchFamily="18" charset="0"/>
                <a:cs typeface="Times New Roman" panose="02020603050405020304" pitchFamily="18" charset="0"/>
              </a:rPr>
              <a:t>https:\IG-bla-bla-bla.mil</a:t>
            </a:r>
          </a:p>
          <a:p>
            <a:pPr algn="ctr"/>
            <a:endParaRPr lang="en-US" sz="900" dirty="0">
              <a:solidFill>
                <a:schemeClr val="tx1"/>
              </a:solidFill>
              <a:latin typeface="Times New Roman" panose="02020603050405020304" pitchFamily="18" charset="0"/>
              <a:cs typeface="Times New Roman" panose="02020603050405020304" pitchFamily="18" charset="0"/>
            </a:endParaRPr>
          </a:p>
          <a:p>
            <a:pPr algn="ctr"/>
            <a:r>
              <a:rPr lang="en-US" sz="900" b="1" dirty="0">
                <a:solidFill>
                  <a:schemeClr val="tx1"/>
                </a:solidFill>
                <a:latin typeface="Times New Roman" panose="02020603050405020304" pitchFamily="18" charset="0"/>
                <a:cs typeface="Times New Roman" panose="02020603050405020304" pitchFamily="18" charset="0"/>
              </a:rPr>
              <a:t>Unit IG Office Email</a:t>
            </a:r>
            <a:r>
              <a:rPr lang="en-US" sz="900" dirty="0">
                <a:solidFill>
                  <a:schemeClr val="tx1"/>
                </a:solidFill>
                <a:latin typeface="Times New Roman" panose="02020603050405020304" pitchFamily="18" charset="0"/>
                <a:cs typeface="Times New Roman" panose="02020603050405020304" pitchFamily="18" charset="0"/>
              </a:rPr>
              <a:t>: </a:t>
            </a:r>
            <a:r>
              <a:rPr lang="en-US" sz="900" dirty="0">
                <a:solidFill>
                  <a:srgbClr val="FF0000"/>
                </a:solidFill>
                <a:latin typeface="Times New Roman" panose="02020603050405020304" pitchFamily="18" charset="0"/>
                <a:cs typeface="Times New Roman" panose="02020603050405020304" pitchFamily="18" charset="0"/>
              </a:rPr>
              <a:t>IG-bla-bla@mail.mil</a:t>
            </a:r>
          </a:p>
          <a:p>
            <a:pPr algn="ctr"/>
            <a:endParaRPr lang="en-US" sz="900" dirty="0">
              <a:solidFill>
                <a:schemeClr val="tx1"/>
              </a:solidFill>
              <a:latin typeface="Times New Roman" panose="02020603050405020304" pitchFamily="18" charset="0"/>
              <a:cs typeface="Times New Roman" panose="02020603050405020304" pitchFamily="18" charset="0"/>
            </a:endParaRPr>
          </a:p>
          <a:p>
            <a:pPr algn="ctr"/>
            <a:r>
              <a:rPr lang="en-US" sz="900" b="1" dirty="0">
                <a:solidFill>
                  <a:schemeClr val="tx1"/>
                </a:solidFill>
                <a:latin typeface="Times New Roman" panose="02020603050405020304" pitchFamily="18" charset="0"/>
                <a:cs typeface="Times New Roman" panose="02020603050405020304" pitchFamily="18" charset="0"/>
              </a:rPr>
              <a:t>Unit IG Hotline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a:solidFill>
                  <a:srgbClr val="FF0000"/>
                </a:solidFill>
                <a:latin typeface="Times New Roman" panose="02020603050405020304" pitchFamily="18" charset="0"/>
                <a:cs typeface="Times New Roman" panose="02020603050405020304" pitchFamily="18" charset="0"/>
              </a:rPr>
              <a:t>555-555-5555</a:t>
            </a:r>
          </a:p>
          <a:p>
            <a:pPr algn="ctr"/>
            <a:endParaRPr lang="en-US" sz="900" dirty="0">
              <a:solidFill>
                <a:schemeClr val="tx1"/>
              </a:solidFill>
              <a:latin typeface="Times New Roman" panose="02020603050405020304" pitchFamily="18" charset="0"/>
              <a:cs typeface="Times New Roman" panose="02020603050405020304" pitchFamily="18" charset="0"/>
            </a:endParaRPr>
          </a:p>
          <a:p>
            <a:pPr algn="ctr"/>
            <a:r>
              <a:rPr lang="en-US" sz="900" b="1" dirty="0">
                <a:solidFill>
                  <a:schemeClr val="tx1"/>
                </a:solidFill>
                <a:latin typeface="Times New Roman" panose="02020603050405020304" pitchFamily="18" charset="0"/>
                <a:cs typeface="Times New Roman" panose="02020603050405020304" pitchFamily="18" charset="0"/>
              </a:rPr>
              <a:t>Unit IG Office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a:solidFill>
                  <a:srgbClr val="FF0000"/>
                </a:solidFill>
                <a:latin typeface="Times New Roman" panose="02020603050405020304" pitchFamily="18" charset="0"/>
                <a:cs typeface="Times New Roman" panose="02020603050405020304" pitchFamily="18" charset="0"/>
              </a:rPr>
              <a:t>555-555-5555</a:t>
            </a:r>
          </a:p>
        </p:txBody>
      </p:sp>
      <p:sp>
        <p:nvSpPr>
          <p:cNvPr id="8" name="Slide Number Placeholder 7"/>
          <p:cNvSpPr>
            <a:spLocks noGrp="1"/>
          </p:cNvSpPr>
          <p:nvPr>
            <p:ph type="sldNum" sz="quarter" idx="12"/>
          </p:nvPr>
        </p:nvSpPr>
        <p:spPr>
          <a:xfrm>
            <a:off x="5201801" y="8559889"/>
            <a:ext cx="1543050" cy="486833"/>
          </a:xfrm>
        </p:spPr>
        <p:txBody>
          <a:bodyPr/>
          <a:lstStyle/>
          <a:p>
            <a:r>
              <a:rPr lang="en-US"/>
              <a:t>1-</a:t>
            </a:r>
            <a:fld id="{DFE85BAB-4C87-4F11-9A7B-655E9E82402F}" type="slidenum">
              <a:rPr lang="en-US" smtClean="0"/>
              <a:t>2</a:t>
            </a:fld>
            <a:endParaRPr lang="en-US"/>
          </a:p>
        </p:txBody>
      </p:sp>
      <p:sp>
        <p:nvSpPr>
          <p:cNvPr id="20" name="Rectangle 19"/>
          <p:cNvSpPr/>
          <p:nvPr/>
        </p:nvSpPr>
        <p:spPr>
          <a:xfrm>
            <a:off x="191783" y="6650057"/>
            <a:ext cx="2305607" cy="2339807"/>
          </a:xfrm>
          <a:prstGeom prst="rect">
            <a:avLst/>
          </a:prstGeom>
          <a:solidFill>
            <a:srgbClr val="FFD53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u="sng" dirty="0">
                <a:solidFill>
                  <a:srgbClr val="FF0000"/>
                </a:solidFill>
                <a:latin typeface="Times New Roman" panose="02020603050405020304" pitchFamily="18" charset="0"/>
                <a:cs typeface="Times New Roman" panose="02020603050405020304" pitchFamily="18" charset="0"/>
              </a:rPr>
              <a:t>Your Unit Name Here</a:t>
            </a:r>
          </a:p>
          <a:p>
            <a:pPr algn="ctr"/>
            <a:r>
              <a:rPr lang="en-US" sz="1200" dirty="0">
                <a:solidFill>
                  <a:schemeClr val="tx1"/>
                </a:solidFill>
                <a:latin typeface="Times New Roman" panose="02020603050405020304" pitchFamily="18" charset="0"/>
                <a:cs typeface="Times New Roman" panose="02020603050405020304" pitchFamily="18" charset="0"/>
              </a:rPr>
              <a:t>Commanding General</a:t>
            </a:r>
          </a:p>
          <a:p>
            <a:pPr algn="ctr"/>
            <a:r>
              <a:rPr lang="en-US" sz="1200" dirty="0">
                <a:solidFill>
                  <a:srgbClr val="FF0000"/>
                </a:solidFill>
                <a:latin typeface="Times New Roman" panose="02020603050405020304" pitchFamily="18" charset="0"/>
                <a:cs typeface="Times New Roman" panose="02020603050405020304" pitchFamily="18" charset="0"/>
              </a:rPr>
              <a:t>MG Soldier Q. Public</a:t>
            </a:r>
          </a:p>
          <a:p>
            <a:pPr algn="ctr"/>
            <a:endParaRPr lang="en-US" sz="1200" dirty="0">
              <a:solidFill>
                <a:schemeClr val="tx1"/>
              </a:solidFill>
              <a:latin typeface="Times New Roman" panose="02020603050405020304" pitchFamily="18" charset="0"/>
              <a:cs typeface="Times New Roman" panose="02020603050405020304" pitchFamily="18" charset="0"/>
            </a:endParaRPr>
          </a:p>
          <a:p>
            <a:pPr algn="ctr"/>
            <a:r>
              <a:rPr lang="en-US" sz="1200" dirty="0">
                <a:solidFill>
                  <a:schemeClr val="tx1"/>
                </a:solidFill>
                <a:latin typeface="Times New Roman" panose="02020603050405020304" pitchFamily="18" charset="0"/>
                <a:cs typeface="Times New Roman" panose="02020603050405020304" pitchFamily="18" charset="0"/>
              </a:rPr>
              <a:t>Command Sergeant Major</a:t>
            </a:r>
          </a:p>
          <a:p>
            <a:pPr algn="ctr"/>
            <a:r>
              <a:rPr lang="en-US" sz="1200" dirty="0">
                <a:solidFill>
                  <a:srgbClr val="FF0000"/>
                </a:solidFill>
                <a:latin typeface="Times New Roman" panose="02020603050405020304" pitchFamily="18" charset="0"/>
                <a:cs typeface="Times New Roman" panose="02020603050405020304" pitchFamily="18" charset="0"/>
              </a:rPr>
              <a:t>CSM Soldier Q. Public</a:t>
            </a:r>
          </a:p>
          <a:p>
            <a:pPr algn="ctr"/>
            <a:endParaRPr lang="en-US" sz="1200" dirty="0">
              <a:solidFill>
                <a:schemeClr val="tx1"/>
              </a:solidFill>
              <a:latin typeface="Times New Roman" panose="02020603050405020304" pitchFamily="18" charset="0"/>
              <a:cs typeface="Times New Roman" panose="02020603050405020304" pitchFamily="18" charset="0"/>
            </a:endParaRPr>
          </a:p>
          <a:p>
            <a:pPr algn="ctr"/>
            <a:r>
              <a:rPr lang="en-US" sz="1200" dirty="0">
                <a:solidFill>
                  <a:schemeClr val="tx1"/>
                </a:solidFill>
                <a:latin typeface="Times New Roman" panose="02020603050405020304" pitchFamily="18" charset="0"/>
                <a:cs typeface="Times New Roman" panose="02020603050405020304" pitchFamily="18" charset="0"/>
              </a:rPr>
              <a:t>Command Inspector General</a:t>
            </a:r>
          </a:p>
          <a:p>
            <a:pPr algn="ctr"/>
            <a:r>
              <a:rPr lang="en-US" sz="1200" dirty="0">
                <a:solidFill>
                  <a:srgbClr val="FF0000"/>
                </a:solidFill>
                <a:latin typeface="Times New Roman" panose="02020603050405020304" pitchFamily="18" charset="0"/>
                <a:cs typeface="Times New Roman" panose="02020603050405020304" pitchFamily="18" charset="0"/>
              </a:rPr>
              <a:t>LTC Soldier Q. Public</a:t>
            </a:r>
          </a:p>
          <a:p>
            <a:pPr algn="ctr"/>
            <a:endParaRPr lang="en-US" sz="1200" dirty="0">
              <a:solidFill>
                <a:schemeClr val="tx1"/>
              </a:solidFill>
              <a:latin typeface="Times New Roman" panose="02020603050405020304" pitchFamily="18" charset="0"/>
              <a:cs typeface="Times New Roman" panose="02020603050405020304" pitchFamily="18" charset="0"/>
            </a:endParaRPr>
          </a:p>
          <a:p>
            <a:pPr algn="ctr"/>
            <a:r>
              <a:rPr lang="en-US" sz="1200" dirty="0">
                <a:solidFill>
                  <a:schemeClr val="tx1"/>
                </a:solidFill>
                <a:latin typeface="Times New Roman" panose="02020603050405020304" pitchFamily="18" charset="0"/>
                <a:cs typeface="Times New Roman" panose="02020603050405020304" pitchFamily="18" charset="0"/>
              </a:rPr>
              <a:t>Inspector General NCOIC</a:t>
            </a:r>
          </a:p>
          <a:p>
            <a:pPr algn="ctr"/>
            <a:r>
              <a:rPr lang="en-US" sz="1200" dirty="0">
                <a:solidFill>
                  <a:srgbClr val="FF0000"/>
                </a:solidFill>
                <a:latin typeface="Times New Roman" panose="02020603050405020304" pitchFamily="18" charset="0"/>
                <a:cs typeface="Times New Roman" panose="02020603050405020304" pitchFamily="18" charset="0"/>
              </a:rPr>
              <a:t>SGM Soldier Q. Public</a:t>
            </a:r>
          </a:p>
        </p:txBody>
      </p:sp>
      <p:pic>
        <p:nvPicPr>
          <p:cNvPr id="15" name="Picture 14">
            <a:extLst>
              <a:ext uri="{FF2B5EF4-FFF2-40B4-BE49-F238E27FC236}">
                <a16:creationId xmlns:a16="http://schemas.microsoft.com/office/drawing/2014/main" id="{FAF79F35-3AD8-4762-BE16-F49938BC9C2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3415" y="6650057"/>
            <a:ext cx="1223395" cy="1223395"/>
          </a:xfrm>
          <a:prstGeom prst="rect">
            <a:avLst/>
          </a:prstGeom>
          <a:ln>
            <a:solidFill>
              <a:schemeClr val="tx1"/>
            </a:solidFill>
          </a:ln>
        </p:spPr>
      </p:pic>
      <p:sp>
        <p:nvSpPr>
          <p:cNvPr id="19" name="TextBox 18">
            <a:extLst>
              <a:ext uri="{FF2B5EF4-FFF2-40B4-BE49-F238E27FC236}">
                <a16:creationId xmlns:a16="http://schemas.microsoft.com/office/drawing/2014/main" id="{ACA5CC0C-7717-4BB9-9A19-329A18669699}"/>
              </a:ext>
            </a:extLst>
          </p:cNvPr>
          <p:cNvSpPr txBox="1"/>
          <p:nvPr/>
        </p:nvSpPr>
        <p:spPr>
          <a:xfrm>
            <a:off x="2841817" y="7842189"/>
            <a:ext cx="866589" cy="276999"/>
          </a:xfrm>
          <a:prstGeom prst="rect">
            <a:avLst/>
          </a:prstGeom>
          <a:noFill/>
        </p:spPr>
        <p:txBody>
          <a:bodyPr wrap="square" rtlCol="0">
            <a:spAutoFit/>
          </a:bodyPr>
          <a:lstStyle/>
          <a:p>
            <a:pPr algn="ctr"/>
            <a:r>
              <a:rPr lang="en-US" sz="1200" dirty="0"/>
              <a:t>ig.army.mil</a:t>
            </a:r>
          </a:p>
        </p:txBody>
      </p:sp>
      <p:pic>
        <p:nvPicPr>
          <p:cNvPr id="22" name="Picture 21" descr="Logo&#10;&#10;Description automatically generated">
            <a:extLst>
              <a:ext uri="{FF2B5EF4-FFF2-40B4-BE49-F238E27FC236}">
                <a16:creationId xmlns:a16="http://schemas.microsoft.com/office/drawing/2014/main" id="{DB5F00ED-40C7-438C-AAD3-E29FD7C08F0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57513" y="8160617"/>
            <a:ext cx="649705" cy="821251"/>
          </a:xfrm>
          <a:prstGeom prst="rect">
            <a:avLst/>
          </a:prstGeom>
        </p:spPr>
      </p:pic>
    </p:spTree>
    <p:extLst>
      <p:ext uri="{BB962C8B-B14F-4D97-AF65-F5344CB8AC3E}">
        <p14:creationId xmlns:p14="http://schemas.microsoft.com/office/powerpoint/2010/main" val="31867186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DE9C994D242B35439F67FA114BF32EB8" ma:contentTypeVersion="12" ma:contentTypeDescription="Create a new document." ma:contentTypeScope="" ma:versionID="e373b99eea3c4ec87e7b09745d508adf">
  <xsd:schema xmlns:xsd="http://www.w3.org/2001/XMLSchema" xmlns:xs="http://www.w3.org/2001/XMLSchema" xmlns:p="http://schemas.microsoft.com/office/2006/metadata/properties" xmlns:ns2="ee8c200f-5b40-4309-82ff-5af4db5b0849" xmlns:ns3="c81850bd-d3b6-4a47-a3c6-6ba3c3cbd075" targetNamespace="http://schemas.microsoft.com/office/2006/metadata/properties" ma:root="true" ma:fieldsID="38c6bb8b095b2eb7ff3c9697fcedb6ae" ns2:_="" ns3:_="">
    <xsd:import namespace="ee8c200f-5b40-4309-82ff-5af4db5b0849"/>
    <xsd:import namespace="c81850bd-d3b6-4a47-a3c6-6ba3c3cbd075"/>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81850bd-d3b6-4a47-a3c6-6ba3c3cbd075"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rSignature xmlns="c81850bd-d3b6-4a47-a3c6-6ba3c3cbd075">false</ForSignature>
    <_dlc_DocId xmlns="ee8c200f-5b40-4309-82ff-5af4db5b0849">GEARS-52-1383623</_dlc_DocId>
    <_dlc_DocIdUrl xmlns="ee8c200f-5b40-4309-82ff-5af4db5b0849">
      <Url>https://army.deps.mil/netcom/sites/GEARS/Live/_layouts/15/DocIdRedir.aspx?ID=GEARS-52-1383623</Url>
      <Description>GEARS-52-1383623</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6C97FAE-5933-4A0A-8C6D-6D2BBFD0F13D}">
  <ds:schemaRefs>
    <ds:schemaRef ds:uri="http://schemas.microsoft.com/sharepoint/events"/>
  </ds:schemaRefs>
</ds:datastoreItem>
</file>

<file path=customXml/itemProps2.xml><?xml version="1.0" encoding="utf-8"?>
<ds:datastoreItem xmlns:ds="http://schemas.openxmlformats.org/officeDocument/2006/customXml" ds:itemID="{9F6C9021-110C-4DA7-844C-0E0210241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c81850bd-d3b6-4a47-a3c6-6ba3c3cbd0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ECA041-1EAF-4B39-827F-278B7B9AEE21}">
  <ds:schemaRef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schemas.microsoft.com/office/2006/metadata/properties"/>
    <ds:schemaRef ds:uri="ee8c200f-5b40-4309-82ff-5af4db5b0849"/>
    <ds:schemaRef ds:uri="c81850bd-d3b6-4a47-a3c6-6ba3c3cbd075"/>
    <ds:schemaRef ds:uri="http://www.w3.org/XML/1998/namespace"/>
    <ds:schemaRef ds:uri="http://purl.org/dc/dcmitype/"/>
  </ds:schemaRefs>
</ds:datastoreItem>
</file>

<file path=customXml/itemProps4.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237</TotalTime>
  <Words>1160</Words>
  <Application>Microsoft Office PowerPoint</Application>
  <PresentationFormat>Letter Paper (8.5x11 in)</PresentationFormat>
  <Paragraphs>212</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Elephant</vt:lpstr>
      <vt:lpstr>Franklin Gothic Book</vt:lpstr>
      <vt:lpstr>Franklin Gothic Demi</vt:lpstr>
      <vt:lpstr>Times New Roman</vt:lpstr>
      <vt:lpstr>Office Theme</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18</cp:revision>
  <cp:lastPrinted>2022-04-20T18:55:42Z</cp:lastPrinted>
  <dcterms:created xsi:type="dcterms:W3CDTF">2017-02-16T17:34:53Z</dcterms:created>
  <dcterms:modified xsi:type="dcterms:W3CDTF">2022-10-24T17:41:32Z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0x010100DE9C994D242B35439F67FA114BF32EB8</vt:lpwstr>
  </property>
  <property fmtid="{D5CDD505-2E9C-101B-9397-08002B2CF9AE}" pid="3" name="_dlc_DocIdItemGuid">
    <vt:lpwstr>a83552a3-ec5a-4ad2-b68f-8e8ddf00b160</vt:lpwstr>
  </property>
  <property fmtid="{D5CDD505-2E9C-101B-9397-08002B2CF9AE}" pid="4" name="_dlc_policyId">
    <vt:lpwstr/>
  </property>
  <property fmtid="{D5CDD505-2E9C-101B-9397-08002B2CF9AE}" pid="5" name="ItemRetentionFormula">
    <vt:lpwstr/>
  </property>
</Properties>
</file>